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97" r:id="rId3"/>
    <p:sldId id="386" r:id="rId4"/>
    <p:sldId id="470" r:id="rId5"/>
    <p:sldId id="463" r:id="rId6"/>
    <p:sldId id="464" r:id="rId7"/>
    <p:sldId id="465" r:id="rId8"/>
    <p:sldId id="462" r:id="rId9"/>
    <p:sldId id="447" r:id="rId10"/>
    <p:sldId id="448" r:id="rId11"/>
    <p:sldId id="449" r:id="rId12"/>
    <p:sldId id="466" r:id="rId13"/>
    <p:sldId id="450" r:id="rId14"/>
    <p:sldId id="451" r:id="rId15"/>
    <p:sldId id="452" r:id="rId16"/>
    <p:sldId id="467" r:id="rId17"/>
    <p:sldId id="468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469" r:id="rId26"/>
    <p:sldId id="460" r:id="rId27"/>
    <p:sldId id="46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0BF16F9-4899-4FE8-8A1E-DFFA245C2B63}">
          <p14:sldIdLst>
            <p14:sldId id="256"/>
            <p14:sldId id="397"/>
            <p14:sldId id="386"/>
            <p14:sldId id="470"/>
            <p14:sldId id="463"/>
            <p14:sldId id="464"/>
            <p14:sldId id="465"/>
            <p14:sldId id="462"/>
            <p14:sldId id="447"/>
            <p14:sldId id="448"/>
            <p14:sldId id="449"/>
            <p14:sldId id="466"/>
            <p14:sldId id="450"/>
            <p14:sldId id="451"/>
            <p14:sldId id="452"/>
            <p14:sldId id="467"/>
            <p14:sldId id="468"/>
            <p14:sldId id="453"/>
            <p14:sldId id="454"/>
            <p14:sldId id="455"/>
            <p14:sldId id="456"/>
            <p14:sldId id="457"/>
            <p14:sldId id="458"/>
            <p14:sldId id="459"/>
            <p14:sldId id="469"/>
            <p14:sldId id="460"/>
            <p14:sldId id="4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aw, Lynette" initials="SL" lastIdx="1" clrIdx="0">
    <p:extLst>
      <p:ext uri="{19B8F6BF-5375-455C-9EA6-DF929625EA0E}">
        <p15:presenceInfo xmlns:p15="http://schemas.microsoft.com/office/powerpoint/2012/main" userId="S-1-5-21-839522115-1580436667-1801674531-114903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608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0048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50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574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546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5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1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315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236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419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88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2E0F4-F54F-4813-A2D6-4F44D3445B81}" type="datetimeFigureOut">
              <a:rPr lang="en-US" smtClean="0"/>
              <a:t>3/22/2017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DCD25-4915-43F2-830E-8B44A4BD8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87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CMPLXSYS 530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Computer Modeling of Complex Systems</a:t>
            </a:r>
          </a:p>
          <a:p>
            <a:endParaRPr lang="en-US" i="1" dirty="0"/>
          </a:p>
          <a:p>
            <a:r>
              <a:rPr lang="en-US" i="1" dirty="0" smtClean="0"/>
              <a:t>Environments: </a:t>
            </a:r>
            <a:r>
              <a:rPr lang="en-US" i="1" dirty="0" err="1" smtClean="0"/>
              <a:t>Sugarscape</a:t>
            </a:r>
            <a:endParaRPr lang="en-US" i="1" dirty="0"/>
          </a:p>
          <a:p>
            <a:r>
              <a:rPr lang="en-US" dirty="0" smtClean="0"/>
              <a:t>3/22/17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3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5293" y="4878671"/>
            <a:ext cx="5272216" cy="15420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56" y="6186616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895476" y="1633814"/>
            <a:ext cx="498389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Wealth Distributions</a:t>
            </a:r>
          </a:p>
          <a:p>
            <a:endParaRPr lang="en-US" dirty="0" smtClean="0"/>
          </a:p>
          <a:p>
            <a:r>
              <a:rPr lang="en-US" dirty="0" smtClean="0"/>
              <a:t>In baseline model, </a:t>
            </a:r>
            <a:r>
              <a:rPr lang="en-US" b="1" i="1" dirty="0" smtClean="0"/>
              <a:t>no</a:t>
            </a:r>
            <a:r>
              <a:rPr lang="en-US" dirty="0" smtClean="0"/>
              <a:t> replacement for agents that die. Entails living agents accumulate indefinitely -&gt; no stationary wealth distribution</a:t>
            </a:r>
          </a:p>
          <a:p>
            <a:endParaRPr lang="en-US" dirty="0" smtClean="0"/>
          </a:p>
          <a:p>
            <a:r>
              <a:rPr lang="en-US" b="1" dirty="0" smtClean="0"/>
              <a:t>Variant: Add Replacement Rule (R</a:t>
            </a:r>
            <a:r>
              <a:rPr lang="en-US" b="1" baseline="-25000" dirty="0" smtClean="0"/>
              <a:t>[</a:t>
            </a:r>
            <a:r>
              <a:rPr lang="en-US" b="1" baseline="-25000" dirty="0" err="1" smtClean="0"/>
              <a:t>a,b</a:t>
            </a:r>
            <a:r>
              <a:rPr lang="en-US" b="1" baseline="-25000" dirty="0" smtClean="0"/>
              <a:t>]</a:t>
            </a:r>
            <a:r>
              <a:rPr lang="en-US" b="1" dirty="0" smtClean="0"/>
              <a:t>):</a:t>
            </a:r>
          </a:p>
          <a:p>
            <a:endParaRPr lang="en-US" b="1" dirty="0"/>
          </a:p>
          <a:p>
            <a:r>
              <a:rPr lang="en-US" dirty="0" smtClean="0"/>
              <a:t>Each agent gets a </a:t>
            </a:r>
            <a:r>
              <a:rPr lang="en-US" i="1" dirty="0" smtClean="0"/>
              <a:t>max achievable age</a:t>
            </a:r>
            <a:r>
              <a:rPr lang="en-US" dirty="0" smtClean="0"/>
              <a:t> drawn from [</a:t>
            </a:r>
            <a:r>
              <a:rPr lang="en-US" dirty="0" err="1" smtClean="0"/>
              <a:t>a,b</a:t>
            </a:r>
            <a:r>
              <a:rPr lang="en-US" dirty="0" smtClean="0"/>
              <a:t>]. </a:t>
            </a:r>
            <a:r>
              <a:rPr lang="en-US" b="1" dirty="0" smtClean="0"/>
              <a:t>Die</a:t>
            </a:r>
            <a:r>
              <a:rPr lang="en-US" dirty="0" smtClean="0"/>
              <a:t> after that age (or before if sugar &lt; 0)</a:t>
            </a:r>
          </a:p>
          <a:p>
            <a:endParaRPr lang="en-US" dirty="0"/>
          </a:p>
          <a:p>
            <a:r>
              <a:rPr lang="en-US" dirty="0" smtClean="0"/>
              <a:t>When agent dies, replace w/a randomly initialized (including position) agent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500" y="2207185"/>
            <a:ext cx="4769707" cy="2032912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5400000">
            <a:off x="8300104" y="4428322"/>
            <a:ext cx="768500" cy="5140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21664" y="1447671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 smtClean="0"/>
              <a:t>Emergence </a:t>
            </a:r>
            <a:r>
              <a:rPr lang="en-US" dirty="0" smtClean="0"/>
              <a:t>of skewed wealth distribution!!</a:t>
            </a:r>
            <a:endParaRPr lang="en-US" b="1" i="1" u="sng" dirty="0"/>
          </a:p>
        </p:txBody>
      </p:sp>
    </p:spTree>
    <p:extLst>
      <p:ext uri="{BB962C8B-B14F-4D97-AF65-F5344CB8AC3E}">
        <p14:creationId xmlns:p14="http://schemas.microsoft.com/office/powerpoint/2010/main" val="2312691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17" y="2241799"/>
            <a:ext cx="3903381" cy="30233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167" y="2112103"/>
            <a:ext cx="3983970" cy="31530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55588" y="1567561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Emergence of inequality</a:t>
            </a:r>
            <a:endParaRPr lang="en-US" b="1" u="sng" dirty="0"/>
          </a:p>
        </p:txBody>
      </p:sp>
      <p:sp>
        <p:nvSpPr>
          <p:cNvPr id="7" name="Right Arrow 6"/>
          <p:cNvSpPr/>
          <p:nvPr/>
        </p:nvSpPr>
        <p:spPr>
          <a:xfrm>
            <a:off x="5076298" y="3270504"/>
            <a:ext cx="1571637" cy="9143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55805" y="5686562"/>
            <a:ext cx="8254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Demonstrates how empirically reminiscent patterns of inequality can observer from a set of </a:t>
            </a:r>
            <a:r>
              <a:rPr lang="en-US" sz="2000" b="1" i="1" dirty="0" smtClean="0"/>
              <a:t>simple rules</a:t>
            </a:r>
            <a:r>
              <a:rPr lang="en-US" sz="2000" dirty="0" smtClean="0"/>
              <a:t> + </a:t>
            </a:r>
            <a:r>
              <a:rPr lang="en-US" sz="2000" b="1" i="1" dirty="0" smtClean="0"/>
              <a:t>environmental and actor heterogeneity </a:t>
            </a:r>
            <a:endParaRPr lang="en-US" sz="2000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10015150" y="5424952"/>
            <a:ext cx="243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All Figures taken from </a:t>
            </a:r>
            <a:r>
              <a:rPr lang="en-US" sz="1400" b="1" i="1" u="sng" dirty="0" smtClean="0"/>
              <a:t>Growing Artificial Societies</a:t>
            </a:r>
            <a:endParaRPr lang="en-US" sz="1400" b="1" u="sng" dirty="0"/>
          </a:p>
        </p:txBody>
      </p:sp>
    </p:spTree>
    <p:extLst>
      <p:ext uri="{BB962C8B-B14F-4D97-AF65-F5344CB8AC3E}">
        <p14:creationId xmlns:p14="http://schemas.microsoft.com/office/powerpoint/2010/main" val="309121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92980"/>
            <a:ext cx="1061857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Migration Variations</a:t>
            </a:r>
          </a:p>
          <a:p>
            <a:endParaRPr lang="en-US" sz="2800" b="1" i="1" u="sng" dirty="0"/>
          </a:p>
          <a:p>
            <a:r>
              <a:rPr lang="en-US" sz="2000" b="1" dirty="0" smtClean="0"/>
              <a:t>Migration: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Alter initial random distribution of agents to add more “structure” in starting position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/>
          </a:p>
          <a:p>
            <a:r>
              <a:rPr lang="en-US" sz="2000" b="1" dirty="0" smtClean="0"/>
              <a:t>Seasonal Migration</a:t>
            </a:r>
            <a:endParaRPr lang="en-US" sz="20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Introduce spatial AND temporal patterning in </a:t>
            </a:r>
            <a:r>
              <a:rPr lang="en-US" sz="2000" b="1" dirty="0" smtClean="0"/>
              <a:t>alpha</a:t>
            </a:r>
            <a:r>
              <a:rPr lang="en-US" sz="2000" dirty="0"/>
              <a:t> </a:t>
            </a:r>
            <a:r>
              <a:rPr lang="en-US" sz="2000" dirty="0" smtClean="0"/>
              <a:t>by creating an “equator” in space and “seasons” of higher-lower </a:t>
            </a:r>
            <a:r>
              <a:rPr lang="en-US" sz="2000" b="1" dirty="0" smtClean="0"/>
              <a:t>alphas</a:t>
            </a:r>
            <a:r>
              <a:rPr lang="en-US" sz="2000" dirty="0" smtClean="0"/>
              <a:t> in the two regions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dirty="0"/>
          </a:p>
          <a:p>
            <a:r>
              <a:rPr lang="en-US" sz="2000" b="1" dirty="0" smtClean="0"/>
              <a:t>Pollution Induced Migration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dirty="0" smtClean="0"/>
              <a:t>Introduce substance agents generate during collection and metabolism that they deposit in environment which subsequently “devalues” that position (w/ and w/o diffusion </a:t>
            </a:r>
            <a:r>
              <a:rPr lang="en-US" sz="2000" b="1" dirty="0" smtClean="0"/>
              <a:t>(D)</a:t>
            </a:r>
            <a:r>
              <a:rPr lang="en-US" sz="2000" dirty="0" smtClean="0"/>
              <a:t>)</a:t>
            </a:r>
            <a:endParaRPr lang="en-US" sz="2000" b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i="1" dirty="0"/>
          </a:p>
          <a:p>
            <a:pPr algn="ctr"/>
            <a:r>
              <a:rPr lang="en-US" sz="2000" b="1" i="1" dirty="0" smtClean="0"/>
              <a:t>NOTE: </a:t>
            </a:r>
            <a:r>
              <a:rPr lang="en-US" sz="2000" i="1" dirty="0" smtClean="0"/>
              <a:t>First two have only </a:t>
            </a:r>
            <a:r>
              <a:rPr lang="en-US" sz="2000" b="1" dirty="0" smtClean="0"/>
              <a:t>environmental</a:t>
            </a:r>
            <a:r>
              <a:rPr lang="en-US" sz="2000" dirty="0" smtClean="0"/>
              <a:t> </a:t>
            </a:r>
            <a:r>
              <a:rPr lang="en-US" sz="2000" i="1" dirty="0" smtClean="0"/>
              <a:t>changes. </a:t>
            </a:r>
            <a:r>
              <a:rPr lang="en-US" sz="2000" i="1" u="sng" dirty="0" smtClean="0"/>
              <a:t>NO</a:t>
            </a:r>
            <a:r>
              <a:rPr lang="en-US" sz="2000" b="1" i="1" dirty="0" smtClean="0"/>
              <a:t> </a:t>
            </a:r>
            <a:r>
              <a:rPr lang="en-US" sz="2000" i="1" dirty="0" smtClean="0"/>
              <a:t>changes to </a:t>
            </a:r>
            <a:r>
              <a:rPr lang="en-US" sz="20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</a:t>
            </a:r>
            <a:r>
              <a:rPr lang="en-US" sz="2000" i="1" dirty="0" smtClean="0"/>
              <a:t>!</a:t>
            </a:r>
            <a:endParaRPr lang="en-US" sz="20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84706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7509" y="2575123"/>
            <a:ext cx="3059047" cy="30511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17" y="2499960"/>
            <a:ext cx="2996690" cy="31263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8428" y="2575122"/>
            <a:ext cx="2996602" cy="30511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69556" y="6186616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  <p:sp>
        <p:nvSpPr>
          <p:cNvPr id="8" name="TextBox 7"/>
          <p:cNvSpPr txBox="1"/>
          <p:nvPr/>
        </p:nvSpPr>
        <p:spPr>
          <a:xfrm>
            <a:off x="1033847" y="156737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Migration - (G</a:t>
            </a:r>
            <a:r>
              <a:rPr lang="en-US" b="1" baseline="-25000" dirty="0" smtClean="0"/>
              <a:t>1</a:t>
            </a:r>
            <a:r>
              <a:rPr lang="en-US" b="1" dirty="0" smtClean="0"/>
              <a:t>, M)</a:t>
            </a:r>
            <a:endParaRPr lang="en-US" b="1" dirty="0"/>
          </a:p>
        </p:txBody>
      </p:sp>
      <p:sp>
        <p:nvSpPr>
          <p:cNvPr id="9" name="Right Arrow 8"/>
          <p:cNvSpPr/>
          <p:nvPr/>
        </p:nvSpPr>
        <p:spPr>
          <a:xfrm>
            <a:off x="3478227" y="3663603"/>
            <a:ext cx="897924" cy="60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7079585" y="3762456"/>
            <a:ext cx="897924" cy="60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8946292" y="2792627"/>
            <a:ext cx="1927654" cy="1820562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275030" y="1468966"/>
            <a:ext cx="41828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Note </a:t>
            </a:r>
            <a:r>
              <a:rPr lang="en-US" sz="2000" b="1" i="1" u="sng" dirty="0" smtClean="0"/>
              <a:t>diagonal</a:t>
            </a:r>
            <a:r>
              <a:rPr lang="en-US" sz="2000" i="1" dirty="0" smtClean="0"/>
              <a:t> </a:t>
            </a:r>
            <a:r>
              <a:rPr lang="en-US" sz="2000" b="1" dirty="0" smtClean="0"/>
              <a:t>pattern of movement. </a:t>
            </a:r>
            <a:r>
              <a:rPr lang="en-US" sz="2000" i="1" dirty="0" smtClean="0"/>
              <a:t>(Significance?)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145853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286" y="2662930"/>
            <a:ext cx="2900815" cy="2786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130" y="2753721"/>
            <a:ext cx="5996707" cy="277847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40692" y="3688316"/>
            <a:ext cx="897924" cy="6013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3847" y="156737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Seasonal Migration - (</a:t>
            </a:r>
            <a:r>
              <a:rPr lang="en-US" b="1" dirty="0"/>
              <a:t>S</a:t>
            </a:r>
            <a:r>
              <a:rPr lang="en-US" b="1" baseline="-25000" dirty="0"/>
              <a:t>{1,8,50</a:t>
            </a:r>
            <a:r>
              <a:rPr lang="en-US" b="1" baseline="-25000" dirty="0" smtClean="0"/>
              <a:t>} </a:t>
            </a:r>
            <a:r>
              <a:rPr lang="en-US" b="1" dirty="0" smtClean="0"/>
              <a:t>, M)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4506473" y="1885161"/>
            <a:ext cx="69680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Migration + emergence of “hibernators” and “migrators”</a:t>
            </a:r>
            <a:endParaRPr lang="en-US" sz="2000" b="1" u="sng" dirty="0"/>
          </a:p>
        </p:txBody>
      </p:sp>
      <p:sp>
        <p:nvSpPr>
          <p:cNvPr id="9" name="TextBox 8"/>
          <p:cNvSpPr txBox="1"/>
          <p:nvPr/>
        </p:nvSpPr>
        <p:spPr>
          <a:xfrm>
            <a:off x="639238" y="6102917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205037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3140" y="2134384"/>
            <a:ext cx="6617273" cy="32766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9556" y="6186616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286" y="2662930"/>
            <a:ext cx="2900815" cy="2786887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019100" y="3755691"/>
            <a:ext cx="1044039" cy="6277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33847" y="156737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Pollution induced Migration - ({G</a:t>
            </a:r>
            <a:r>
              <a:rPr lang="en-US" b="1" baseline="-25000" dirty="0" smtClean="0"/>
              <a:t>1 </a:t>
            </a:r>
            <a:r>
              <a:rPr lang="en-US" b="1" dirty="0" smtClean="0"/>
              <a:t>, D</a:t>
            </a:r>
            <a:r>
              <a:rPr lang="en-US" b="1" baseline="-25000" dirty="0" smtClean="0"/>
              <a:t>1</a:t>
            </a:r>
            <a:r>
              <a:rPr lang="en-US" b="1" dirty="0" smtClean="0"/>
              <a:t>}, {M, P</a:t>
            </a:r>
            <a:r>
              <a:rPr lang="en-US" b="1" baseline="-25000" dirty="0" smtClean="0"/>
              <a:t>11</a:t>
            </a:r>
            <a:r>
              <a:rPr lang="en-US" b="1" dirty="0" smtClean="0"/>
              <a:t>})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521879" y="1213432"/>
            <a:ext cx="51585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Lowered carrying capacity, movements away from high pollution but then, return</a:t>
            </a:r>
            <a:endParaRPr lang="en-US" sz="2000" b="1" u="sng" dirty="0"/>
          </a:p>
        </p:txBody>
      </p:sp>
    </p:spTree>
    <p:extLst>
      <p:ext uri="{BB962C8B-B14F-4D97-AF65-F5344CB8AC3E}">
        <p14:creationId xmlns:p14="http://schemas.microsoft.com/office/powerpoint/2010/main" val="419661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92980"/>
            <a:ext cx="1061857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The World of </a:t>
            </a:r>
            <a:r>
              <a:rPr lang="en-US" sz="2800" b="1" dirty="0" err="1" smtClean="0"/>
              <a:t>Sugarscape</a:t>
            </a:r>
            <a:r>
              <a:rPr lang="en-US" sz="2800" b="1" dirty="0" smtClean="0"/>
              <a:t> Elaborations</a:t>
            </a:r>
          </a:p>
          <a:p>
            <a:endParaRPr lang="en-US" sz="2800" b="1" dirty="0"/>
          </a:p>
          <a:p>
            <a:r>
              <a:rPr lang="en-US" sz="2800" dirty="0" smtClean="0"/>
              <a:t>Though the baseline model is extremely simple, a wide number of elaborations and variations have been developed to explore a host of other issues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Social networks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Sexual reproduction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Cultural change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War and conflict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Inheritance and wealth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/>
              <a:t>Disease</a:t>
            </a:r>
          </a:p>
        </p:txBody>
      </p:sp>
    </p:spTree>
    <p:extLst>
      <p:ext uri="{BB962C8B-B14F-4D97-AF65-F5344CB8AC3E}">
        <p14:creationId xmlns:p14="http://schemas.microsoft.com/office/powerpoint/2010/main" val="102226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989016"/>
            <a:ext cx="10618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a Market Dynamics Elaboration</a:t>
            </a:r>
          </a:p>
          <a:p>
            <a:endParaRPr lang="en-US" sz="2800" b="1" dirty="0"/>
          </a:p>
          <a:p>
            <a:r>
              <a:rPr lang="en-US" sz="2800" dirty="0" smtClean="0"/>
              <a:t>This elaboration begins with the introduction of a second resource to the environment, “spice”</a:t>
            </a:r>
          </a:p>
          <a:p>
            <a:endParaRPr lang="en-US" sz="2800" dirty="0" smtClean="0"/>
          </a:p>
          <a:p>
            <a:r>
              <a:rPr lang="en-US" sz="2800" dirty="0" smtClean="0"/>
              <a:t>Agents now have both a </a:t>
            </a:r>
            <a:r>
              <a:rPr lang="en-US" sz="2800" i="1" dirty="0" smtClean="0"/>
              <a:t>sugar level</a:t>
            </a:r>
            <a:r>
              <a:rPr lang="en-US" sz="2800" dirty="0" smtClean="0"/>
              <a:t> and a </a:t>
            </a:r>
            <a:r>
              <a:rPr lang="en-US" sz="2800" i="1" dirty="0" smtClean="0"/>
              <a:t>spice level </a:t>
            </a:r>
            <a:r>
              <a:rPr lang="en-US" sz="2800" dirty="0" smtClean="0"/>
              <a:t>with a corresponding </a:t>
            </a:r>
            <a:r>
              <a:rPr lang="en-US" sz="2800" b="1" dirty="0" smtClean="0"/>
              <a:t>m</a:t>
            </a:r>
            <a:r>
              <a:rPr lang="en-US" sz="2800" dirty="0" smtClean="0"/>
              <a:t> for each. Die if </a:t>
            </a:r>
            <a:r>
              <a:rPr lang="en-US" sz="2800" b="1" i="1" dirty="0" smtClean="0"/>
              <a:t>either</a:t>
            </a:r>
            <a:r>
              <a:rPr lang="en-US" sz="2800" dirty="0" smtClean="0"/>
              <a:t> level &lt; 0</a:t>
            </a:r>
          </a:p>
          <a:p>
            <a:endParaRPr lang="en-US" sz="2800" dirty="0"/>
          </a:p>
          <a:p>
            <a:r>
              <a:rPr lang="en-US" sz="2800" dirty="0" smtClean="0"/>
              <a:t>Movement now changes to be driven by a “Welfare” </a:t>
            </a:r>
            <a:r>
              <a:rPr lang="en-US" sz="2800" b="1" dirty="0" smtClean="0"/>
              <a:t>(W)</a:t>
            </a:r>
            <a:r>
              <a:rPr lang="en-US" sz="2800" dirty="0" smtClean="0"/>
              <a:t> function</a:t>
            </a:r>
          </a:p>
        </p:txBody>
      </p:sp>
    </p:spTree>
    <p:extLst>
      <p:ext uri="{BB962C8B-B14F-4D97-AF65-F5344CB8AC3E}">
        <p14:creationId xmlns:p14="http://schemas.microsoft.com/office/powerpoint/2010/main" val="3371583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5956" y="4274496"/>
            <a:ext cx="3706576" cy="6471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2040" y="3920974"/>
            <a:ext cx="2132550" cy="39339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0" y="1989016"/>
            <a:ext cx="106185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Agent Welfare Function</a:t>
            </a:r>
          </a:p>
          <a:p>
            <a:endParaRPr lang="en-US" sz="2800" b="1" dirty="0"/>
          </a:p>
          <a:p>
            <a:r>
              <a:rPr lang="en-US" sz="2800" i="1" dirty="0" smtClean="0"/>
              <a:t>1 = Sugar, 2 = Spice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17221" y="5214849"/>
            <a:ext cx="114056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Movement Rule Change: </a:t>
            </a:r>
            <a:endParaRPr lang="en-US" sz="2800" dirty="0"/>
          </a:p>
          <a:p>
            <a:r>
              <a:rPr lang="en-US" sz="2800" dirty="0" smtClean="0"/>
              <a:t>Replace “unoccupied position with </a:t>
            </a:r>
            <a:r>
              <a:rPr lang="en-US" sz="2800" i="1" dirty="0" smtClean="0"/>
              <a:t>maximum sugar level</a:t>
            </a:r>
            <a:r>
              <a:rPr lang="en-US" sz="2800" dirty="0" smtClean="0"/>
              <a:t>” with “unoccupied position </a:t>
            </a:r>
            <a:r>
              <a:rPr lang="en-US" sz="2800" i="1" dirty="0" smtClean="0"/>
              <a:t>maximum welfare increase”</a:t>
            </a:r>
          </a:p>
        </p:txBody>
      </p:sp>
    </p:spTree>
    <p:extLst>
      <p:ext uri="{BB962C8B-B14F-4D97-AF65-F5344CB8AC3E}">
        <p14:creationId xmlns:p14="http://schemas.microsoft.com/office/powerpoint/2010/main" val="394256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82248"/>
            <a:ext cx="4229152" cy="417708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201" y="1989016"/>
            <a:ext cx="42428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No Trade</a:t>
            </a:r>
          </a:p>
          <a:p>
            <a:endParaRPr lang="en-US" sz="2800" b="1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Oscillating movements between Sugar and Spice piles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b="1" i="1" dirty="0" smtClean="0"/>
              <a:t>Lower</a:t>
            </a:r>
            <a:r>
              <a:rPr lang="en-US" sz="2800" dirty="0"/>
              <a:t> </a:t>
            </a:r>
            <a:r>
              <a:rPr lang="en-US" sz="2800" dirty="0" smtClean="0"/>
              <a:t>carrying capacity than 1 commodity scenario</a:t>
            </a:r>
            <a:endParaRPr lang="en-US" sz="2800" b="1" i="1" dirty="0"/>
          </a:p>
        </p:txBody>
      </p:sp>
      <p:sp>
        <p:nvSpPr>
          <p:cNvPr id="6" name="TextBox 5"/>
          <p:cNvSpPr txBox="1"/>
          <p:nvPr/>
        </p:nvSpPr>
        <p:spPr>
          <a:xfrm>
            <a:off x="5748567" y="6299738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95990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Agenda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5751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 smtClean="0"/>
              <a:t>“Show-and-Tell” Overview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Sugarscape</a:t>
            </a:r>
            <a:endParaRPr lang="en-US" b="1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Basic Model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i="1" dirty="0" smtClean="0"/>
              <a:t>- Wealth Distribution</a:t>
            </a:r>
          </a:p>
          <a:p>
            <a:pPr marL="0" indent="0">
              <a:buNone/>
            </a:pPr>
            <a:r>
              <a:rPr lang="en-US" i="1" dirty="0"/>
              <a:t>	</a:t>
            </a:r>
            <a:r>
              <a:rPr lang="en-US" i="1" dirty="0" smtClean="0"/>
              <a:t>- Migration</a:t>
            </a:r>
          </a:p>
          <a:p>
            <a:pPr marL="0" indent="0">
              <a:buNone/>
            </a:pPr>
            <a:r>
              <a:rPr lang="en-US" i="1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Elaborations and Variations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	- </a:t>
            </a:r>
            <a:r>
              <a:rPr lang="en-US" i="1" dirty="0" smtClean="0"/>
              <a:t>Sugar + Spice = Market Dynamics</a:t>
            </a:r>
            <a:endParaRPr lang="en-US" i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r>
              <a:rPr lang="en-US" b="1" dirty="0" err="1" smtClean="0"/>
              <a:t>NetLogo</a:t>
            </a:r>
            <a:r>
              <a:rPr lang="en-US" b="1" dirty="0" smtClean="0"/>
              <a:t> Implementations of </a:t>
            </a:r>
            <a:r>
              <a:rPr lang="en-US" b="1" dirty="0" err="1" smtClean="0"/>
              <a:t>Sugarscape</a:t>
            </a:r>
            <a:endParaRPr lang="en-US" b="1" dirty="0" smtClean="0"/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endParaRPr lang="en-US" b="1" dirty="0"/>
          </a:p>
          <a:p>
            <a:endParaRPr lang="en-US" dirty="0"/>
          </a:p>
          <a:p>
            <a:pPr marL="0" indent="0">
              <a:buNone/>
            </a:pPr>
            <a:endParaRPr lang="en-US" b="1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00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253" y="4446239"/>
            <a:ext cx="9797731" cy="19928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7585" y="2510129"/>
            <a:ext cx="478322" cy="140465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198" y="1727406"/>
            <a:ext cx="59868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Trade Rules</a:t>
            </a:r>
          </a:p>
          <a:p>
            <a:endParaRPr lang="en-US" sz="2800" b="1" dirty="0"/>
          </a:p>
          <a:p>
            <a:r>
              <a:rPr lang="en-US" sz="2800" dirty="0" smtClean="0"/>
              <a:t>With 2 commodities, can now allow for </a:t>
            </a:r>
            <a:r>
              <a:rPr lang="en-US" sz="2800" b="1" i="1" dirty="0" smtClean="0"/>
              <a:t>decentralized trade</a:t>
            </a:r>
            <a:r>
              <a:rPr lang="en-US" sz="2800" dirty="0" smtClean="0"/>
              <a:t> between agents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43427" y="1355399"/>
            <a:ext cx="41010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Marginal Rate of Substitution (MRS)</a:t>
            </a:r>
          </a:p>
        </p:txBody>
      </p:sp>
    </p:spTree>
    <p:extLst>
      <p:ext uri="{BB962C8B-B14F-4D97-AF65-F5344CB8AC3E}">
        <p14:creationId xmlns:p14="http://schemas.microsoft.com/office/powerpoint/2010/main" val="295070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2944" y="1389030"/>
            <a:ext cx="7499223" cy="526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75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9976" y="1803810"/>
            <a:ext cx="5948493" cy="428825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38201" y="1989016"/>
            <a:ext cx="36583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/>
              <a:t>Local</a:t>
            </a:r>
            <a:r>
              <a:rPr lang="en-US" sz="2800" dirty="0" smtClean="0"/>
              <a:t> </a:t>
            </a:r>
            <a:r>
              <a:rPr lang="en-US" sz="2800" b="1" dirty="0" smtClean="0"/>
              <a:t>Pareto Optimality</a:t>
            </a:r>
          </a:p>
          <a:p>
            <a:endParaRPr lang="en-US" sz="2800" b="1" i="1" dirty="0"/>
          </a:p>
          <a:p>
            <a:r>
              <a:rPr lang="en-US" sz="2800" dirty="0" smtClean="0"/>
              <a:t>Can show that these rules for exchange and price formation, played out multiple times in a bargaining dyad, achieves a </a:t>
            </a:r>
            <a:r>
              <a:rPr lang="en-US" sz="2800" b="1" i="1" dirty="0" smtClean="0"/>
              <a:t>local</a:t>
            </a:r>
            <a:r>
              <a:rPr lang="en-US" sz="2800" dirty="0" smtClean="0"/>
              <a:t> Pareto optimum</a:t>
            </a:r>
          </a:p>
        </p:txBody>
      </p:sp>
    </p:spTree>
    <p:extLst>
      <p:ext uri="{BB962C8B-B14F-4D97-AF65-F5344CB8AC3E}">
        <p14:creationId xmlns:p14="http://schemas.microsoft.com/office/powerpoint/2010/main" val="342573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68" y="1795809"/>
            <a:ext cx="6348207" cy="4566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51324" y="1663063"/>
            <a:ext cx="3187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Decentralized </a:t>
            </a:r>
            <a:r>
              <a:rPr lang="en-US" sz="2800" dirty="0" smtClean="0"/>
              <a:t>trading can lead to a stable, average trade price </a:t>
            </a:r>
            <a:r>
              <a:rPr lang="en-US" sz="2800" i="1" dirty="0" smtClean="0"/>
              <a:t>w/o</a:t>
            </a:r>
            <a:r>
              <a:rPr lang="en-US" sz="2800" dirty="0" smtClean="0"/>
              <a:t> the need for a central “auctioneer”</a:t>
            </a:r>
          </a:p>
          <a:p>
            <a:endParaRPr lang="en-US" sz="2800" dirty="0"/>
          </a:p>
          <a:p>
            <a:r>
              <a:rPr lang="en-US" sz="2800" dirty="0"/>
              <a:t>Also, </a:t>
            </a:r>
            <a:r>
              <a:rPr lang="en-US" sz="2800" b="1" i="1" dirty="0"/>
              <a:t>increases</a:t>
            </a:r>
            <a:r>
              <a:rPr lang="en-US" sz="2800" dirty="0"/>
              <a:t> carrying capacity of </a:t>
            </a:r>
            <a:r>
              <a:rPr lang="en-US" sz="2800" dirty="0" smtClean="0"/>
              <a:t>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244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6108" y="2062761"/>
            <a:ext cx="5994067" cy="4106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51324" y="1663063"/>
            <a:ext cx="3187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dirty="0" smtClean="0"/>
          </a:p>
          <a:p>
            <a:r>
              <a:rPr lang="en-US" sz="2800" b="1" dirty="0" smtClean="0"/>
              <a:t>Decentralized </a:t>
            </a:r>
            <a:r>
              <a:rPr lang="en-US" sz="2800" dirty="0" smtClean="0"/>
              <a:t>trading can lead to a stable, average trade price </a:t>
            </a:r>
            <a:r>
              <a:rPr lang="en-US" sz="2800" i="1" dirty="0" smtClean="0"/>
              <a:t>w/o</a:t>
            </a:r>
            <a:r>
              <a:rPr lang="en-US" sz="2800" dirty="0" smtClean="0"/>
              <a:t> the need for a central “auctioneer”</a:t>
            </a:r>
          </a:p>
          <a:p>
            <a:endParaRPr lang="en-US" sz="2800" dirty="0"/>
          </a:p>
          <a:p>
            <a:r>
              <a:rPr lang="en-US" sz="2800" dirty="0"/>
              <a:t>Also, </a:t>
            </a:r>
            <a:r>
              <a:rPr lang="en-US" sz="2800" b="1" i="1" dirty="0"/>
              <a:t>increases</a:t>
            </a:r>
            <a:r>
              <a:rPr lang="en-US" sz="2800" dirty="0"/>
              <a:t> carrying capacity of </a:t>
            </a:r>
            <a:r>
              <a:rPr lang="en-US" sz="2800" dirty="0" smtClean="0"/>
              <a:t>system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9197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690688"/>
            <a:ext cx="10618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Sugar and Spice: a </a:t>
            </a:r>
            <a:r>
              <a:rPr lang="en-US" sz="2800" b="1" i="1" dirty="0" smtClean="0"/>
              <a:t>Statistical </a:t>
            </a:r>
            <a:r>
              <a:rPr lang="en-US" sz="2800" b="1" dirty="0" smtClean="0"/>
              <a:t>Equilibrium</a:t>
            </a:r>
            <a:endParaRPr lang="en-US" sz="2800" b="1" i="1" dirty="0" smtClean="0"/>
          </a:p>
          <a:p>
            <a:endParaRPr lang="en-US" sz="2800" b="1" dirty="0"/>
          </a:p>
          <a:p>
            <a:r>
              <a:rPr lang="en-US" sz="2800" dirty="0" smtClean="0"/>
              <a:t>Systems demonstrate a </a:t>
            </a:r>
            <a:r>
              <a:rPr lang="en-US" sz="2800" i="1" dirty="0" smtClean="0"/>
              <a:t>statistical </a:t>
            </a:r>
            <a:r>
              <a:rPr lang="en-US" sz="2800" dirty="0" smtClean="0"/>
              <a:t>equilibrium (counter to deterministic </a:t>
            </a:r>
            <a:r>
              <a:rPr lang="en-US" sz="2800" i="1" dirty="0" smtClean="0"/>
              <a:t>general </a:t>
            </a:r>
            <a:r>
              <a:rPr lang="en-US" sz="2800" dirty="0" smtClean="0"/>
              <a:t>equilibrium). This plus other work leads to some interesting implications that are challenging to standard Economic models:</a:t>
            </a:r>
          </a:p>
          <a:p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i="1" dirty="0" smtClean="0"/>
              <a:t>Horizontal inequality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Ability to get into “</a:t>
            </a:r>
            <a:r>
              <a:rPr lang="en-US" sz="2800" i="1" dirty="0" smtClean="0"/>
              <a:t>Far From Equilibrium Economics” </a:t>
            </a:r>
          </a:p>
          <a:p>
            <a:pPr marL="457200" indent="-457200">
              <a:buFontTx/>
              <a:buChar char="-"/>
            </a:pPr>
            <a:r>
              <a:rPr lang="en-US" sz="2800" dirty="0" smtClean="0"/>
              <a:t>Price variance strongly impacted by </a:t>
            </a:r>
            <a:r>
              <a:rPr lang="en-US" sz="2800" i="1" dirty="0" smtClean="0"/>
              <a:t>agent vision</a:t>
            </a: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i="1" dirty="0" smtClean="0"/>
              <a:t>Local efficiency, Global </a:t>
            </a:r>
            <a:r>
              <a:rPr lang="en-US" sz="2800" i="1" u="sng" dirty="0" smtClean="0"/>
              <a:t>inefficiency</a:t>
            </a:r>
            <a:endParaRPr lang="en-U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1259849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596" y="2570293"/>
            <a:ext cx="9012810" cy="34661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748567" y="6299738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838200" y="1476039"/>
            <a:ext cx="102605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Actual price moves around general equilibrium price, but trade volumes </a:t>
            </a:r>
            <a:r>
              <a:rPr lang="en-US" sz="2400" i="1" dirty="0" smtClean="0"/>
              <a:t>always</a:t>
            </a:r>
            <a:r>
              <a:rPr lang="en-US" sz="2400" dirty="0" smtClean="0"/>
              <a:t> too low for “clearing the market”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52523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1690688"/>
            <a:ext cx="10618573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/>
              <a:t>Sugarscape</a:t>
            </a:r>
            <a:r>
              <a:rPr lang="en-US" sz="2800" b="1" dirty="0" smtClean="0"/>
              <a:t> Summary</a:t>
            </a:r>
            <a:endParaRPr lang="en-US" sz="2800" b="1" i="1" dirty="0" smtClean="0"/>
          </a:p>
          <a:p>
            <a:endParaRPr lang="en-US" sz="2800" b="1" dirty="0" smtClean="0"/>
          </a:p>
          <a:p>
            <a:r>
              <a:rPr lang="en-US" sz="2800" dirty="0" smtClean="0"/>
              <a:t>Extremely </a:t>
            </a:r>
            <a:r>
              <a:rPr lang="en-US" sz="2800" b="1" dirty="0" smtClean="0"/>
              <a:t>simple and abstract core model</a:t>
            </a:r>
            <a:r>
              <a:rPr lang="en-US" sz="2800" dirty="0" smtClean="0"/>
              <a:t> of agents and their environment which allows for some </a:t>
            </a:r>
            <a:r>
              <a:rPr lang="en-US" sz="2800" b="1" i="1" dirty="0" smtClean="0"/>
              <a:t>surprisingly deep</a:t>
            </a:r>
            <a:r>
              <a:rPr lang="en-US" sz="2800" dirty="0" smtClean="0"/>
              <a:t> insights into the world.</a:t>
            </a:r>
          </a:p>
          <a:p>
            <a:endParaRPr lang="en-US" sz="2800" dirty="0"/>
          </a:p>
          <a:p>
            <a:r>
              <a:rPr lang="en-US" sz="2800" b="1" dirty="0" smtClean="0"/>
              <a:t>Light, flexible paradigm</a:t>
            </a:r>
            <a:r>
              <a:rPr lang="en-US" sz="2800" dirty="0" smtClean="0"/>
              <a:t> for developing any number of models to investigate a whole world of </a:t>
            </a:r>
            <a:r>
              <a:rPr lang="en-US" sz="2800" b="1" i="1" dirty="0" smtClean="0"/>
              <a:t>“bottom-up”</a:t>
            </a:r>
            <a:r>
              <a:rPr lang="en-US" sz="2800" dirty="0" smtClean="0"/>
              <a:t> social processes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9722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“Show-and-Tell” Presentations  </a:t>
            </a:r>
            <a:r>
              <a:rPr lang="en-US" sz="2800" dirty="0" smtClean="0"/>
              <a:t>[~ 15 – 20min]</a:t>
            </a:r>
          </a:p>
          <a:p>
            <a:endParaRPr lang="en-US" sz="2800" dirty="0" smtClean="0"/>
          </a:p>
          <a:p>
            <a:r>
              <a:rPr lang="en-US" sz="2800" b="1" dirty="0" smtClean="0"/>
              <a:t>What to Cover</a:t>
            </a:r>
          </a:p>
          <a:p>
            <a:endParaRPr lang="en-US" sz="2800" b="1" dirty="0"/>
          </a:p>
          <a:p>
            <a:r>
              <a:rPr lang="en-US" sz="2400" dirty="0" smtClean="0"/>
              <a:t>1) Introduce the conceptual problem and background</a:t>
            </a:r>
          </a:p>
          <a:p>
            <a:r>
              <a:rPr lang="en-US" sz="2400" dirty="0" smtClean="0"/>
              <a:t>2) Model design overview</a:t>
            </a:r>
          </a:p>
          <a:p>
            <a:pPr marL="914400" lvl="1" indent="-457200">
              <a:buFontTx/>
              <a:buChar char="-"/>
            </a:pPr>
            <a:r>
              <a:rPr lang="en-US" sz="2400" dirty="0" smtClean="0"/>
              <a:t>Agents, environments (where applicable), topology, initialization, schedule</a:t>
            </a:r>
          </a:p>
          <a:p>
            <a:r>
              <a:rPr lang="en-US" sz="2400" dirty="0" smtClean="0"/>
              <a:t>3) Model run (actual or example of outputs)</a:t>
            </a:r>
          </a:p>
          <a:p>
            <a:r>
              <a:rPr lang="en-US" sz="2400" dirty="0" smtClean="0"/>
              <a:t>4) Initial results and analysis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- First pass parameter sweep, statistical descriptions and tests, visual aids</a:t>
            </a:r>
          </a:p>
          <a:p>
            <a:r>
              <a:rPr lang="en-US" sz="2400" dirty="0" smtClean="0"/>
              <a:t>5) Outstanding questions and next steps</a:t>
            </a:r>
          </a:p>
        </p:txBody>
      </p:sp>
    </p:spTree>
    <p:extLst>
      <p:ext uri="{BB962C8B-B14F-4D97-AF65-F5344CB8AC3E}">
        <p14:creationId xmlns:p14="http://schemas.microsoft.com/office/powerpoint/2010/main" val="11483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Background of the </a:t>
            </a:r>
            <a:r>
              <a:rPr lang="en-US" sz="2800" b="1" dirty="0" err="1" smtClean="0"/>
              <a:t>Sugarscape</a:t>
            </a:r>
            <a:r>
              <a:rPr lang="en-US" sz="2800" b="1" dirty="0" smtClean="0"/>
              <a:t> Model</a:t>
            </a:r>
          </a:p>
          <a:p>
            <a:endParaRPr lang="en-US" sz="2800" b="1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Classic, very well-known model developed in the mid-1990s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Presented by Joshua Epstein and Robert Axtell in their classic book, </a:t>
            </a:r>
            <a:r>
              <a:rPr lang="en-US" sz="2800" i="1" u="sng" dirty="0" smtClean="0"/>
              <a:t>Growing Artificial Societies</a:t>
            </a:r>
            <a:endParaRPr lang="en-US" sz="2800" u="sng" dirty="0" smtClean="0"/>
          </a:p>
          <a:p>
            <a:pPr marL="457200" indent="-457200">
              <a:buFontTx/>
              <a:buChar char="-"/>
            </a:pPr>
            <a:endParaRPr lang="en-US" sz="2800" dirty="0" smtClean="0"/>
          </a:p>
          <a:p>
            <a:pPr marL="457200" indent="-457200">
              <a:buFontTx/>
              <a:buChar char="-"/>
            </a:pPr>
            <a:r>
              <a:rPr lang="en-US" sz="2800" dirty="0" smtClean="0"/>
              <a:t>Begins with a very simple model then explores an extremely wide-range of substantively interesting variations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0998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Foundational Model - </a:t>
            </a:r>
            <a:r>
              <a:rPr lang="en-US" sz="2800" b="1" i="1" u="sng" dirty="0" smtClean="0"/>
              <a:t>Environment</a:t>
            </a:r>
          </a:p>
          <a:p>
            <a:endParaRPr lang="en-US" sz="2800" b="1" i="1" u="sng" dirty="0"/>
          </a:p>
          <a:p>
            <a:r>
              <a:rPr lang="en-US" sz="2800" dirty="0" smtClean="0"/>
              <a:t>Agents exist on a square-lattice known as “</a:t>
            </a:r>
            <a:r>
              <a:rPr lang="en-US" sz="2800" dirty="0" err="1" smtClean="0"/>
              <a:t>Sugarscape</a:t>
            </a:r>
            <a:r>
              <a:rPr lang="en-US" sz="2800" dirty="0" smtClean="0"/>
              <a:t>” w/individual lattice positions that generate a generic resource called “sugar”</a:t>
            </a:r>
          </a:p>
          <a:p>
            <a:endParaRPr lang="en-US" sz="2800" dirty="0"/>
          </a:p>
          <a:p>
            <a:r>
              <a:rPr lang="en-US" sz="2800" b="1" i="1" dirty="0" smtClean="0"/>
              <a:t>Patch variables </a:t>
            </a:r>
            <a:r>
              <a:rPr lang="en-US" sz="2800" dirty="0" smtClean="0"/>
              <a:t> </a:t>
            </a:r>
          </a:p>
          <a:p>
            <a:r>
              <a:rPr lang="en-US" sz="2800" i="1" dirty="0" smtClean="0"/>
              <a:t>current sugar level</a:t>
            </a:r>
            <a:r>
              <a:rPr lang="en-US" sz="2800" dirty="0" smtClean="0"/>
              <a:t>, </a:t>
            </a:r>
            <a:r>
              <a:rPr lang="en-US" sz="2800" i="1" dirty="0" smtClean="0"/>
              <a:t>max sugar capacity</a:t>
            </a:r>
          </a:p>
          <a:p>
            <a:endParaRPr lang="en-US" sz="2800" b="1" i="1" dirty="0"/>
          </a:p>
          <a:p>
            <a:r>
              <a:rPr lang="en-US" sz="2800" b="1" i="1" dirty="0" smtClean="0"/>
              <a:t>Patch methods </a:t>
            </a:r>
            <a:endParaRPr lang="en-US" sz="2800" dirty="0"/>
          </a:p>
          <a:p>
            <a:r>
              <a:rPr lang="en-US" sz="2800" dirty="0"/>
              <a:t>P</a:t>
            </a:r>
            <a:r>
              <a:rPr lang="en-US" sz="2800" dirty="0" smtClean="0"/>
              <a:t>atches regenerate </a:t>
            </a:r>
            <a:r>
              <a:rPr lang="en-US" sz="2800" i="1" dirty="0" smtClean="0"/>
              <a:t>sugar</a:t>
            </a:r>
            <a:r>
              <a:rPr lang="en-US" sz="2800" dirty="0" smtClean="0"/>
              <a:t> according to some function </a:t>
            </a:r>
            <a:r>
              <a:rPr lang="en-US" sz="2800" b="1" dirty="0" err="1" smtClean="0"/>
              <a:t>G</a:t>
            </a:r>
            <a:r>
              <a:rPr lang="en-US" sz="2800" b="1" baseline="-25000" dirty="0" err="1" smtClean="0"/>
              <a:t>alpha</a:t>
            </a:r>
            <a:r>
              <a:rPr lang="en-US" sz="2800" b="1" baseline="30000" dirty="0" smtClean="0"/>
              <a:t>  </a:t>
            </a:r>
            <a:r>
              <a:rPr lang="en-US" sz="2800" dirty="0" smtClean="0"/>
              <a:t>where </a:t>
            </a:r>
            <a:r>
              <a:rPr lang="en-US" sz="2800" b="1" dirty="0" smtClean="0"/>
              <a:t>alpha </a:t>
            </a:r>
            <a:r>
              <a:rPr lang="en-US" sz="2800" dirty="0" smtClean="0"/>
              <a:t>= units of </a:t>
            </a:r>
            <a:r>
              <a:rPr lang="en-US" sz="2800" i="1" dirty="0" smtClean="0"/>
              <a:t>sugar</a:t>
            </a:r>
            <a:r>
              <a:rPr lang="en-US" sz="2800" dirty="0" smtClean="0"/>
              <a:t> grown back in one time step, up to </a:t>
            </a:r>
            <a:r>
              <a:rPr lang="en-US" sz="2800" i="1" dirty="0" smtClean="0"/>
              <a:t>max capacity</a:t>
            </a:r>
            <a:endParaRPr lang="en-US" sz="2800" b="1" i="1" dirty="0" smtClean="0"/>
          </a:p>
        </p:txBody>
      </p:sp>
    </p:spTree>
    <p:extLst>
      <p:ext uri="{BB962C8B-B14F-4D97-AF65-F5344CB8AC3E}">
        <p14:creationId xmlns:p14="http://schemas.microsoft.com/office/powerpoint/2010/main" val="62328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97924" y="1690688"/>
            <a:ext cx="106185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Foundational Model - </a:t>
            </a:r>
            <a:r>
              <a:rPr lang="en-US" sz="2800" b="1" i="1" u="sng" dirty="0" smtClean="0"/>
              <a:t>Agents</a:t>
            </a:r>
          </a:p>
          <a:p>
            <a:endParaRPr lang="en-US" sz="2800" dirty="0"/>
          </a:p>
          <a:p>
            <a:r>
              <a:rPr lang="en-US" sz="2800" b="1" i="1" dirty="0" smtClean="0"/>
              <a:t>Agent variables </a:t>
            </a:r>
          </a:p>
          <a:p>
            <a:endParaRPr lang="en-US" sz="2800" b="1" i="1" dirty="0" smtClean="0"/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Position: </a:t>
            </a:r>
            <a:r>
              <a:rPr lang="en-US" sz="2800" dirty="0" err="1" smtClean="0"/>
              <a:t>x,y</a:t>
            </a:r>
            <a:r>
              <a:rPr lang="en-US" sz="2800" dirty="0" smtClean="0"/>
              <a:t> coordinates on the </a:t>
            </a:r>
            <a:r>
              <a:rPr lang="en-US" sz="2800" dirty="0" err="1" smtClean="0"/>
              <a:t>Sugarscape</a:t>
            </a:r>
            <a:endParaRPr lang="en-US" sz="2800" b="1" dirty="0" smtClean="0"/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Sugar level: </a:t>
            </a:r>
            <a:r>
              <a:rPr lang="en-US" sz="2800" dirty="0" smtClean="0"/>
              <a:t>how much sugar agent currently has (no limit)</a:t>
            </a:r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Metabolism (m)</a:t>
            </a:r>
            <a:r>
              <a:rPr lang="en-US" sz="2800" dirty="0" smtClean="0"/>
              <a:t>: how many units of sugar it “burns” per time step</a:t>
            </a:r>
          </a:p>
          <a:p>
            <a:pPr marL="457200" indent="-457200">
              <a:buFontTx/>
              <a:buChar char="-"/>
            </a:pPr>
            <a:r>
              <a:rPr lang="en-US" sz="2800" b="1" dirty="0" smtClean="0"/>
              <a:t>Vision (v): </a:t>
            </a:r>
            <a:r>
              <a:rPr lang="en-US" sz="2800" dirty="0" smtClean="0"/>
              <a:t>how many lattice positions away an agent can “look” for sugar</a:t>
            </a:r>
            <a:endParaRPr lang="en-US" sz="2800" b="1" dirty="0" smtClean="0"/>
          </a:p>
          <a:p>
            <a:endParaRPr lang="en-US" sz="2800" b="1" i="1" dirty="0"/>
          </a:p>
        </p:txBody>
      </p:sp>
    </p:spTree>
    <p:extLst>
      <p:ext uri="{BB962C8B-B14F-4D97-AF65-F5344CB8AC3E}">
        <p14:creationId xmlns:p14="http://schemas.microsoft.com/office/powerpoint/2010/main" val="316893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8200" y="1492980"/>
            <a:ext cx="10618573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/>
              <a:t>Foundational Model – </a:t>
            </a:r>
            <a:r>
              <a:rPr lang="en-US" sz="2800" b="1" i="1" u="sng" dirty="0" smtClean="0"/>
              <a:t>Agents</a:t>
            </a:r>
          </a:p>
          <a:p>
            <a:endParaRPr lang="en-US" sz="2800" dirty="0"/>
          </a:p>
          <a:p>
            <a:r>
              <a:rPr lang="en-US" sz="2800" b="1" i="1" dirty="0" smtClean="0"/>
              <a:t>Agent methods</a:t>
            </a:r>
          </a:p>
          <a:p>
            <a:endParaRPr lang="en-US" sz="2800" b="1" dirty="0" smtClean="0"/>
          </a:p>
          <a:p>
            <a:r>
              <a:rPr lang="en-US" sz="2400" b="1" dirty="0" smtClean="0"/>
              <a:t>Movement </a:t>
            </a:r>
            <a:r>
              <a:rPr lang="en-US" sz="2400" b="1" dirty="0" smtClean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(M)</a:t>
            </a:r>
            <a:r>
              <a:rPr lang="en-US" sz="2400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Look out </a:t>
            </a:r>
            <a:r>
              <a:rPr lang="en-US" sz="2400" b="1" dirty="0"/>
              <a:t>v</a:t>
            </a:r>
            <a:r>
              <a:rPr lang="en-US" sz="2400" dirty="0" smtClean="0"/>
              <a:t> number of positions in NWSE directions (no diagonal!)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Move to nearest, unoccupied position w/the most sugar</a:t>
            </a:r>
          </a:p>
          <a:p>
            <a:pPr marL="514350" indent="-514350">
              <a:buAutoNum type="arabicPeriod"/>
            </a:pPr>
            <a:r>
              <a:rPr lang="en-US" sz="2400" dirty="0" smtClean="0"/>
              <a:t>Collect all sugar on that position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r>
              <a:rPr lang="en-US" sz="2400" b="1" dirty="0" smtClean="0"/>
              <a:t>Metabolize:</a:t>
            </a:r>
          </a:p>
          <a:p>
            <a:r>
              <a:rPr lang="en-US" sz="2400" dirty="0" smtClean="0"/>
              <a:t>1. Decrement </a:t>
            </a:r>
            <a:r>
              <a:rPr lang="en-US" sz="2400" i="1" dirty="0" smtClean="0"/>
              <a:t>sugar level</a:t>
            </a:r>
            <a:r>
              <a:rPr lang="en-US" sz="2400" dirty="0" smtClean="0"/>
              <a:t> by </a:t>
            </a:r>
            <a:r>
              <a:rPr lang="en-US" sz="2400" b="1" dirty="0"/>
              <a:t>m</a:t>
            </a:r>
            <a:r>
              <a:rPr lang="en-US" sz="2400" b="1" dirty="0" smtClean="0"/>
              <a:t> </a:t>
            </a:r>
            <a:r>
              <a:rPr lang="en-US" sz="2400" dirty="0" smtClean="0"/>
              <a:t>units </a:t>
            </a:r>
          </a:p>
          <a:p>
            <a:r>
              <a:rPr lang="en-US" sz="2400" dirty="0" smtClean="0"/>
              <a:t>2. If current </a:t>
            </a:r>
            <a:r>
              <a:rPr lang="en-US" sz="2400" i="1" dirty="0" smtClean="0"/>
              <a:t>sugar level </a:t>
            </a:r>
            <a:r>
              <a:rPr lang="en-US" sz="2400" dirty="0"/>
              <a:t>&lt;</a:t>
            </a:r>
            <a:r>
              <a:rPr lang="en-US" sz="2400" dirty="0" smtClean="0"/>
              <a:t> 0, die</a:t>
            </a:r>
            <a:endParaRPr lang="en-US" sz="2400" i="1" dirty="0" smtClean="0"/>
          </a:p>
        </p:txBody>
      </p:sp>
    </p:spTree>
    <p:extLst>
      <p:ext uri="{BB962C8B-B14F-4D97-AF65-F5344CB8AC3E}">
        <p14:creationId xmlns:p14="http://schemas.microsoft.com/office/powerpoint/2010/main" val="26171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3855092" y="522067"/>
            <a:ext cx="4481815" cy="6904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37" y="2954830"/>
            <a:ext cx="5130710" cy="29269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614" y="2310695"/>
            <a:ext cx="4328445" cy="42152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0302" y="1690688"/>
            <a:ext cx="6211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Baseline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initialization of agents for </a:t>
            </a:r>
            <a:r>
              <a:rPr lang="en-US" b="1" dirty="0" smtClean="0"/>
              <a:t>v</a:t>
            </a:r>
            <a:r>
              <a:rPr lang="en-US" dirty="0" smtClean="0"/>
              <a:t>, </a:t>
            </a:r>
            <a:r>
              <a:rPr lang="en-US" b="1" dirty="0" smtClean="0"/>
              <a:t>m</a:t>
            </a:r>
            <a:r>
              <a:rPr lang="en-US" dirty="0" smtClean="0"/>
              <a:t>, and initial </a:t>
            </a:r>
            <a:r>
              <a:rPr lang="en-US" i="1" dirty="0" smtClean="0"/>
              <a:t>sugar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</a:t>
            </a:r>
            <a:r>
              <a:rPr lang="en-US" b="1" dirty="0" smtClean="0"/>
              <a:t>alpha </a:t>
            </a:r>
            <a:r>
              <a:rPr lang="en-US" dirty="0" smtClean="0"/>
              <a:t>= infinity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914769" y="3649361"/>
            <a:ext cx="1685176" cy="10462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0302" y="615366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15210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Sugarscape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24" y="3016251"/>
            <a:ext cx="4910847" cy="27992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90" y="2077867"/>
            <a:ext cx="4628010" cy="422315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80302" y="1690688"/>
            <a:ext cx="6211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Baseline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Random initialization of agents for </a:t>
            </a:r>
            <a:r>
              <a:rPr lang="en-US" b="1" dirty="0" smtClean="0"/>
              <a:t>v</a:t>
            </a:r>
            <a:r>
              <a:rPr lang="en-US" dirty="0" smtClean="0"/>
              <a:t>, </a:t>
            </a:r>
            <a:r>
              <a:rPr lang="en-US" b="1" dirty="0" smtClean="0"/>
              <a:t>m</a:t>
            </a:r>
            <a:r>
              <a:rPr lang="en-US" dirty="0" smtClean="0"/>
              <a:t>, and initial </a:t>
            </a:r>
            <a:r>
              <a:rPr lang="en-US" i="1" dirty="0" smtClean="0"/>
              <a:t>sugar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Set </a:t>
            </a:r>
            <a:r>
              <a:rPr lang="en-US" b="1" dirty="0" smtClean="0"/>
              <a:t>alpha </a:t>
            </a:r>
            <a:r>
              <a:rPr lang="en-US" dirty="0" smtClean="0"/>
              <a:t>= 1</a:t>
            </a:r>
            <a:endParaRPr lang="en-US" dirty="0"/>
          </a:p>
        </p:txBody>
      </p:sp>
      <p:sp>
        <p:nvSpPr>
          <p:cNvPr id="6" name="Right Arrow 5"/>
          <p:cNvSpPr/>
          <p:nvPr/>
        </p:nvSpPr>
        <p:spPr>
          <a:xfrm>
            <a:off x="5782962" y="3649361"/>
            <a:ext cx="1816983" cy="109563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80302" y="6153665"/>
            <a:ext cx="5189839" cy="3722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All Figures taken from </a:t>
            </a:r>
            <a:r>
              <a:rPr lang="en-US" b="1" i="1" u="sng" dirty="0" smtClean="0"/>
              <a:t>Growing Artificial Societies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3198540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6475</TotalTime>
  <Words>1073</Words>
  <Application>Microsoft Office PowerPoint</Application>
  <PresentationFormat>Widescreen</PresentationFormat>
  <Paragraphs>195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Times New Roman</vt:lpstr>
      <vt:lpstr>Office Theme</vt:lpstr>
      <vt:lpstr>CMPLXSYS 530</vt:lpstr>
      <vt:lpstr>Agenda for Today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  <vt:lpstr>Sugarscape</vt:lpstr>
    </vt:vector>
  </TitlesOfParts>
  <Company>University of Michigan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CMPLXSYS 530</dc:title>
  <dc:creator>Shaw, Lynette</dc:creator>
  <cp:lastModifiedBy>Shaw, Lynette</cp:lastModifiedBy>
  <cp:revision>311</cp:revision>
  <dcterms:created xsi:type="dcterms:W3CDTF">2017-01-06T15:00:21Z</dcterms:created>
  <dcterms:modified xsi:type="dcterms:W3CDTF">2017-03-22T16:28:13Z</dcterms:modified>
</cp:coreProperties>
</file>